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Default Extension="fntdata" ContentType="application/x-fontdata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76" r:id="rId1"/>
  </p:sldMasterIdLst>
  <p:notesMasterIdLst>
    <p:notesMasterId r:id="rId21"/>
  </p:notesMasterIdLst>
  <p:handoutMasterIdLst>
    <p:handoutMasterId r:id="rId22"/>
  </p:handoutMasterIdLst>
  <p:sldIdLst>
    <p:sldId id="297" r:id="rId2"/>
    <p:sldId id="359" r:id="rId3"/>
    <p:sldId id="361" r:id="rId4"/>
    <p:sldId id="362" r:id="rId5"/>
    <p:sldId id="364" r:id="rId6"/>
    <p:sldId id="363" r:id="rId7"/>
    <p:sldId id="298" r:id="rId8"/>
    <p:sldId id="258" r:id="rId9"/>
    <p:sldId id="299" r:id="rId10"/>
    <p:sldId id="300" r:id="rId11"/>
    <p:sldId id="301" r:id="rId12"/>
    <p:sldId id="357" r:id="rId13"/>
    <p:sldId id="259" r:id="rId14"/>
    <p:sldId id="304" r:id="rId15"/>
    <p:sldId id="355" r:id="rId16"/>
    <p:sldId id="356" r:id="rId17"/>
    <p:sldId id="358" r:id="rId18"/>
    <p:sldId id="351" r:id="rId19"/>
    <p:sldId id="365" r:id="rId20"/>
  </p:sldIdLst>
  <p:sldSz cx="9763125" cy="7477125"/>
  <p:notesSz cx="6858000" cy="9144000"/>
  <p:embeddedFontLst>
    <p:embeddedFont>
      <p:font typeface="Verdana"/>
      <p:regular r:id="rId23"/>
      <p:bold r:id="rId24"/>
      <p:italic r:id="rId25"/>
      <p:boldItalic r:id="rId26"/>
    </p:embeddedFont>
    <p:embeddedFont>
      <p:font typeface="Calibri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6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4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1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0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7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94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23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1144" y="-112"/>
      </p:cViewPr>
      <p:guideLst>
        <p:guide orient="horz" pos="2355"/>
        <p:guide pos="30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font" Target="fonts/font1.fntdata"/><Relationship Id="rId24" Type="http://schemas.openxmlformats.org/officeDocument/2006/relationships/font" Target="fonts/font2.fntdata"/><Relationship Id="rId25" Type="http://schemas.openxmlformats.org/officeDocument/2006/relationships/font" Target="fonts/font3.fntdata"/><Relationship Id="rId26" Type="http://schemas.openxmlformats.org/officeDocument/2006/relationships/font" Target="fonts/font4.fntdata"/><Relationship Id="rId27" Type="http://schemas.openxmlformats.org/officeDocument/2006/relationships/font" Target="fonts/font5.fntdata"/><Relationship Id="rId28" Type="http://schemas.openxmlformats.org/officeDocument/2006/relationships/font" Target="fonts/font6.fntdata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font" Target="fonts/font8.fntdata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5E608-84EA-4258-B901-C86386CAEA62}" type="doc">
      <dgm:prSet loTypeId="urn:microsoft.com/office/officeart/2005/8/layout/pyramid1" loCatId="pyramid" qsTypeId="urn:microsoft.com/office/officeart/2005/8/quickstyle/3d5" qsCatId="3D" csTypeId="urn:microsoft.com/office/officeart/2005/8/colors/colorful5" csCatId="colorful" phldr="1"/>
      <dgm:spPr/>
    </dgm:pt>
    <dgm:pt modelId="{A25D8091-52A6-4ED4-9488-2C1D6B34D6A7}">
      <dgm:prSet phldrT="[Text]"/>
      <dgm:spPr/>
      <dgm:t>
        <a:bodyPr/>
        <a:lstStyle/>
        <a:p>
          <a:r>
            <a:rPr lang="en-US" b="1" dirty="0" smtClean="0">
              <a:latin typeface="Verdana"/>
            </a:rPr>
            <a:t>Requirements-$1</a:t>
          </a:r>
          <a:endParaRPr lang="en-US" b="1" dirty="0"/>
        </a:p>
      </dgm:t>
    </dgm:pt>
    <dgm:pt modelId="{15468945-A691-456E-A3E0-31DB1F03678C}" type="parTrans" cxnId="{38742B8F-FDE6-43FE-A7BB-038A593C1CBE}">
      <dgm:prSet/>
      <dgm:spPr/>
      <dgm:t>
        <a:bodyPr/>
        <a:lstStyle/>
        <a:p>
          <a:endParaRPr lang="en-US"/>
        </a:p>
      </dgm:t>
    </dgm:pt>
    <dgm:pt modelId="{EC25A6D2-750F-4509-97A5-F0F83AFF7A2B}" type="sibTrans" cxnId="{38742B8F-FDE6-43FE-A7BB-038A593C1CBE}">
      <dgm:prSet/>
      <dgm:spPr/>
      <dgm:t>
        <a:bodyPr/>
        <a:lstStyle/>
        <a:p>
          <a:endParaRPr lang="en-US"/>
        </a:p>
      </dgm:t>
    </dgm:pt>
    <dgm:pt modelId="{ACFBF7A7-D83B-41AE-B507-7B410858B4D7}">
      <dgm:prSet/>
      <dgm:spPr/>
      <dgm:t>
        <a:bodyPr/>
        <a:lstStyle/>
        <a:p>
          <a:r>
            <a:rPr lang="en-US" b="1" dirty="0" smtClean="0">
              <a:latin typeface="Verdana"/>
            </a:rPr>
            <a:t>Design-$5</a:t>
          </a:r>
        </a:p>
      </dgm:t>
    </dgm:pt>
    <dgm:pt modelId="{DBE535C4-5A45-4BEC-8093-5DFCDD496FC0}" type="parTrans" cxnId="{F462C65C-8D35-4FF2-B690-C3C13F47952F}">
      <dgm:prSet/>
      <dgm:spPr/>
      <dgm:t>
        <a:bodyPr/>
        <a:lstStyle/>
        <a:p>
          <a:endParaRPr lang="en-US"/>
        </a:p>
      </dgm:t>
    </dgm:pt>
    <dgm:pt modelId="{87ACAD01-292E-4611-94DF-0A4484B5F910}" type="sibTrans" cxnId="{F462C65C-8D35-4FF2-B690-C3C13F47952F}">
      <dgm:prSet/>
      <dgm:spPr/>
      <dgm:t>
        <a:bodyPr/>
        <a:lstStyle/>
        <a:p>
          <a:endParaRPr lang="en-US"/>
        </a:p>
      </dgm:t>
    </dgm:pt>
    <dgm:pt modelId="{0FB717C2-390D-450D-AAB4-40F21617F2F7}">
      <dgm:prSet/>
      <dgm:spPr/>
      <dgm:t>
        <a:bodyPr/>
        <a:lstStyle/>
        <a:p>
          <a:r>
            <a:rPr lang="en-US" b="1" dirty="0" smtClean="0">
              <a:latin typeface="Verdana"/>
            </a:rPr>
            <a:t>Coding-$10</a:t>
          </a:r>
        </a:p>
      </dgm:t>
    </dgm:pt>
    <dgm:pt modelId="{0C1F7C30-523C-44DC-9B8A-A35B5ACE2CB7}" type="parTrans" cxnId="{D8825079-1326-48A5-AE43-54146613A391}">
      <dgm:prSet/>
      <dgm:spPr/>
      <dgm:t>
        <a:bodyPr/>
        <a:lstStyle/>
        <a:p>
          <a:endParaRPr lang="en-US"/>
        </a:p>
      </dgm:t>
    </dgm:pt>
    <dgm:pt modelId="{A558B035-F221-4EE8-B503-DFCA947EBF31}" type="sibTrans" cxnId="{D8825079-1326-48A5-AE43-54146613A391}">
      <dgm:prSet/>
      <dgm:spPr/>
      <dgm:t>
        <a:bodyPr/>
        <a:lstStyle/>
        <a:p>
          <a:endParaRPr lang="en-US"/>
        </a:p>
      </dgm:t>
    </dgm:pt>
    <dgm:pt modelId="{B1690428-F3CD-46C7-935C-862F7A5DA724}">
      <dgm:prSet/>
      <dgm:spPr/>
      <dgm:t>
        <a:bodyPr/>
        <a:lstStyle/>
        <a:p>
          <a:r>
            <a:rPr lang="en-US" b="1" dirty="0" smtClean="0">
              <a:latin typeface="Verdana"/>
            </a:rPr>
            <a:t>Unit Test-$20</a:t>
          </a:r>
        </a:p>
      </dgm:t>
    </dgm:pt>
    <dgm:pt modelId="{7241744F-6CB6-4BA1-8014-A7E13F60A850}" type="parTrans" cxnId="{FBF9D687-4129-4C51-B21A-85D4BDECAB17}">
      <dgm:prSet/>
      <dgm:spPr/>
      <dgm:t>
        <a:bodyPr/>
        <a:lstStyle/>
        <a:p>
          <a:endParaRPr lang="en-US"/>
        </a:p>
      </dgm:t>
    </dgm:pt>
    <dgm:pt modelId="{2BE048EF-5838-4536-8FB0-5F66E2D6A9EB}" type="sibTrans" cxnId="{FBF9D687-4129-4C51-B21A-85D4BDECAB17}">
      <dgm:prSet/>
      <dgm:spPr/>
      <dgm:t>
        <a:bodyPr/>
        <a:lstStyle/>
        <a:p>
          <a:endParaRPr lang="en-US"/>
        </a:p>
      </dgm:t>
    </dgm:pt>
    <dgm:pt modelId="{4055AB0D-EEC2-4593-AB5F-F0A86265AA2F}">
      <dgm:prSet/>
      <dgm:spPr/>
      <dgm:t>
        <a:bodyPr/>
        <a:lstStyle/>
        <a:p>
          <a:r>
            <a:rPr lang="en-US" b="1" dirty="0" smtClean="0">
              <a:latin typeface="Verdana"/>
            </a:rPr>
            <a:t>Acceptance Test-$50</a:t>
          </a:r>
        </a:p>
      </dgm:t>
    </dgm:pt>
    <dgm:pt modelId="{8F6D1A64-66D6-426D-947F-67208B10CBA3}" type="parTrans" cxnId="{A84285E3-BD40-493A-A8A5-3B46243098D4}">
      <dgm:prSet/>
      <dgm:spPr/>
      <dgm:t>
        <a:bodyPr/>
        <a:lstStyle/>
        <a:p>
          <a:endParaRPr lang="en-US"/>
        </a:p>
      </dgm:t>
    </dgm:pt>
    <dgm:pt modelId="{2030F8C9-E6DE-4147-9BA4-273972D5A636}" type="sibTrans" cxnId="{A84285E3-BD40-493A-A8A5-3B46243098D4}">
      <dgm:prSet/>
      <dgm:spPr/>
      <dgm:t>
        <a:bodyPr/>
        <a:lstStyle/>
        <a:p>
          <a:endParaRPr lang="en-US"/>
        </a:p>
      </dgm:t>
    </dgm:pt>
    <dgm:pt modelId="{51E58ED0-B564-4490-8C70-67C2782094D0}">
      <dgm:prSet/>
      <dgm:spPr/>
      <dgm:t>
        <a:bodyPr/>
        <a:lstStyle/>
        <a:p>
          <a:r>
            <a:rPr lang="en-US" b="1" dirty="0" smtClean="0">
              <a:latin typeface="Verdana"/>
            </a:rPr>
            <a:t>Maintenance-$200</a:t>
          </a:r>
        </a:p>
      </dgm:t>
    </dgm:pt>
    <dgm:pt modelId="{925F244F-E66F-4540-9446-A09E31BCF1DF}" type="parTrans" cxnId="{DA1C3C2A-A90C-4070-9897-D6813DE3BB4A}">
      <dgm:prSet/>
      <dgm:spPr/>
      <dgm:t>
        <a:bodyPr/>
        <a:lstStyle/>
        <a:p>
          <a:endParaRPr lang="en-US"/>
        </a:p>
      </dgm:t>
    </dgm:pt>
    <dgm:pt modelId="{692C9824-0EBF-4D59-BF7E-8E83AF65C93E}" type="sibTrans" cxnId="{DA1C3C2A-A90C-4070-9897-D6813DE3BB4A}">
      <dgm:prSet/>
      <dgm:spPr/>
      <dgm:t>
        <a:bodyPr/>
        <a:lstStyle/>
        <a:p>
          <a:endParaRPr lang="en-US"/>
        </a:p>
      </dgm:t>
    </dgm:pt>
    <dgm:pt modelId="{90445025-6955-4934-AC49-30D8AC4E6C43}" type="pres">
      <dgm:prSet presAssocID="{B8D5E608-84EA-4258-B901-C86386CAEA62}" presName="Name0" presStyleCnt="0">
        <dgm:presLayoutVars>
          <dgm:dir/>
          <dgm:animLvl val="lvl"/>
          <dgm:resizeHandles val="exact"/>
        </dgm:presLayoutVars>
      </dgm:prSet>
      <dgm:spPr/>
    </dgm:pt>
    <dgm:pt modelId="{60D17930-4BB3-4D66-9167-DC7A4D678DB4}" type="pres">
      <dgm:prSet presAssocID="{A25D8091-52A6-4ED4-9488-2C1D6B34D6A7}" presName="Name8" presStyleCnt="0"/>
      <dgm:spPr/>
    </dgm:pt>
    <dgm:pt modelId="{61D5E2B3-8B93-4897-BBFC-0F164C88314C}" type="pres">
      <dgm:prSet presAssocID="{A25D8091-52A6-4ED4-9488-2C1D6B34D6A7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9DB06-DC04-46C7-A8B3-006928F96D91}" type="pres">
      <dgm:prSet presAssocID="{A25D8091-52A6-4ED4-9488-2C1D6B34D6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2D1BF-DC67-4C05-B930-874E7BC6A5A7}" type="pres">
      <dgm:prSet presAssocID="{ACFBF7A7-D83B-41AE-B507-7B410858B4D7}" presName="Name8" presStyleCnt="0"/>
      <dgm:spPr/>
    </dgm:pt>
    <dgm:pt modelId="{337529C6-4FE5-4BE3-8494-A3F64B8D0CD9}" type="pres">
      <dgm:prSet presAssocID="{ACFBF7A7-D83B-41AE-B507-7B410858B4D7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FB40C-F87F-45A4-AABF-26705601CA02}" type="pres">
      <dgm:prSet presAssocID="{ACFBF7A7-D83B-41AE-B507-7B410858B4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74A07-827A-43E4-8463-977948B6AA29}" type="pres">
      <dgm:prSet presAssocID="{0FB717C2-390D-450D-AAB4-40F21617F2F7}" presName="Name8" presStyleCnt="0"/>
      <dgm:spPr/>
    </dgm:pt>
    <dgm:pt modelId="{2F246FB7-A737-46D2-9A4E-F62A53CC2EFC}" type="pres">
      <dgm:prSet presAssocID="{0FB717C2-390D-450D-AAB4-40F21617F2F7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5C877-00D1-4477-804A-DB7886AC4157}" type="pres">
      <dgm:prSet presAssocID="{0FB717C2-390D-450D-AAB4-40F21617F2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72F92-0DD3-44ED-A8EA-7B593173A78D}" type="pres">
      <dgm:prSet presAssocID="{B1690428-F3CD-46C7-935C-862F7A5DA724}" presName="Name8" presStyleCnt="0"/>
      <dgm:spPr/>
    </dgm:pt>
    <dgm:pt modelId="{2FF9D793-93BB-4AFC-884A-24E1E0F0D231}" type="pres">
      <dgm:prSet presAssocID="{B1690428-F3CD-46C7-935C-862F7A5DA724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C7DE8-89CA-4189-821E-9518E224FC1D}" type="pres">
      <dgm:prSet presAssocID="{B1690428-F3CD-46C7-935C-862F7A5DA7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EEDE7-0B70-41E3-87F5-A9009383BA72}" type="pres">
      <dgm:prSet presAssocID="{4055AB0D-EEC2-4593-AB5F-F0A86265AA2F}" presName="Name8" presStyleCnt="0"/>
      <dgm:spPr/>
    </dgm:pt>
    <dgm:pt modelId="{3A9D6B92-95D4-4EBF-936D-60FC8593D472}" type="pres">
      <dgm:prSet presAssocID="{4055AB0D-EEC2-4593-AB5F-F0A86265AA2F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EB11F-26A3-4E0C-B818-E5678E69AAA3}" type="pres">
      <dgm:prSet presAssocID="{4055AB0D-EEC2-4593-AB5F-F0A86265AA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FD9D7-F1AE-47BB-AE08-05839D91E8A9}" type="pres">
      <dgm:prSet presAssocID="{51E58ED0-B564-4490-8C70-67C2782094D0}" presName="Name8" presStyleCnt="0"/>
      <dgm:spPr/>
    </dgm:pt>
    <dgm:pt modelId="{BDB79974-B87F-4B47-A763-55CBA5B07DC9}" type="pres">
      <dgm:prSet presAssocID="{51E58ED0-B564-4490-8C70-67C2782094D0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46324-59EE-49BD-9325-63D00E333967}" type="pres">
      <dgm:prSet presAssocID="{51E58ED0-B564-4490-8C70-67C2782094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42A240-EDA7-473A-AF3D-A7830155102E}" type="presOf" srcId="{A25D8091-52A6-4ED4-9488-2C1D6B34D6A7}" destId="{61D5E2B3-8B93-4897-BBFC-0F164C88314C}" srcOrd="0" destOrd="0" presId="urn:microsoft.com/office/officeart/2005/8/layout/pyramid1"/>
    <dgm:cxn modelId="{DA1C3C2A-A90C-4070-9897-D6813DE3BB4A}" srcId="{B8D5E608-84EA-4258-B901-C86386CAEA62}" destId="{51E58ED0-B564-4490-8C70-67C2782094D0}" srcOrd="5" destOrd="0" parTransId="{925F244F-E66F-4540-9446-A09E31BCF1DF}" sibTransId="{692C9824-0EBF-4D59-BF7E-8E83AF65C93E}"/>
    <dgm:cxn modelId="{CC278456-6658-48E6-BD39-FEFA38D8DF0F}" type="presOf" srcId="{B8D5E608-84EA-4258-B901-C86386CAEA62}" destId="{90445025-6955-4934-AC49-30D8AC4E6C43}" srcOrd="0" destOrd="0" presId="urn:microsoft.com/office/officeart/2005/8/layout/pyramid1"/>
    <dgm:cxn modelId="{ECB0A25B-DEB9-411F-95CB-AB12B14D5D1C}" type="presOf" srcId="{4055AB0D-EEC2-4593-AB5F-F0A86265AA2F}" destId="{3A9D6B92-95D4-4EBF-936D-60FC8593D472}" srcOrd="0" destOrd="0" presId="urn:microsoft.com/office/officeart/2005/8/layout/pyramid1"/>
    <dgm:cxn modelId="{426EADC8-EAD8-4328-829D-1EBFDB7644DB}" type="presOf" srcId="{51E58ED0-B564-4490-8C70-67C2782094D0}" destId="{BDB79974-B87F-4B47-A763-55CBA5B07DC9}" srcOrd="0" destOrd="0" presId="urn:microsoft.com/office/officeart/2005/8/layout/pyramid1"/>
    <dgm:cxn modelId="{429276E2-7809-42CC-9C13-4BC0F2F14A21}" type="presOf" srcId="{B1690428-F3CD-46C7-935C-862F7A5DA724}" destId="{2FF9D793-93BB-4AFC-884A-24E1E0F0D231}" srcOrd="0" destOrd="0" presId="urn:microsoft.com/office/officeart/2005/8/layout/pyramid1"/>
    <dgm:cxn modelId="{4656105F-8202-46BB-ADBB-50B2277ACB7F}" type="presOf" srcId="{0FB717C2-390D-450D-AAB4-40F21617F2F7}" destId="{2F246FB7-A737-46D2-9A4E-F62A53CC2EFC}" srcOrd="0" destOrd="0" presId="urn:microsoft.com/office/officeart/2005/8/layout/pyramid1"/>
    <dgm:cxn modelId="{36206236-35A9-4216-8BEA-4BAF58B60846}" type="presOf" srcId="{4055AB0D-EEC2-4593-AB5F-F0A86265AA2F}" destId="{3CEEB11F-26A3-4E0C-B818-E5678E69AAA3}" srcOrd="1" destOrd="0" presId="urn:microsoft.com/office/officeart/2005/8/layout/pyramid1"/>
    <dgm:cxn modelId="{98621E1C-C3A2-4C79-8DBF-8BDABFE02BF0}" type="presOf" srcId="{0FB717C2-390D-450D-AAB4-40F21617F2F7}" destId="{4595C877-00D1-4477-804A-DB7886AC4157}" srcOrd="1" destOrd="0" presId="urn:microsoft.com/office/officeart/2005/8/layout/pyramid1"/>
    <dgm:cxn modelId="{9A3A592D-54C1-4970-8C4D-A173CEFE8178}" type="presOf" srcId="{ACFBF7A7-D83B-41AE-B507-7B410858B4D7}" destId="{337529C6-4FE5-4BE3-8494-A3F64B8D0CD9}" srcOrd="0" destOrd="0" presId="urn:microsoft.com/office/officeart/2005/8/layout/pyramid1"/>
    <dgm:cxn modelId="{A84285E3-BD40-493A-A8A5-3B46243098D4}" srcId="{B8D5E608-84EA-4258-B901-C86386CAEA62}" destId="{4055AB0D-EEC2-4593-AB5F-F0A86265AA2F}" srcOrd="4" destOrd="0" parTransId="{8F6D1A64-66D6-426D-947F-67208B10CBA3}" sibTransId="{2030F8C9-E6DE-4147-9BA4-273972D5A636}"/>
    <dgm:cxn modelId="{2881642A-0C2C-4512-BF53-1A1E275927A5}" type="presOf" srcId="{A25D8091-52A6-4ED4-9488-2C1D6B34D6A7}" destId="{1B99DB06-DC04-46C7-A8B3-006928F96D91}" srcOrd="1" destOrd="0" presId="urn:microsoft.com/office/officeart/2005/8/layout/pyramid1"/>
    <dgm:cxn modelId="{EDF96D87-192B-4A4E-8F46-709D1795914A}" type="presOf" srcId="{ACFBF7A7-D83B-41AE-B507-7B410858B4D7}" destId="{6A8FB40C-F87F-45A4-AABF-26705601CA02}" srcOrd="1" destOrd="0" presId="urn:microsoft.com/office/officeart/2005/8/layout/pyramid1"/>
    <dgm:cxn modelId="{FBF9D687-4129-4C51-B21A-85D4BDECAB17}" srcId="{B8D5E608-84EA-4258-B901-C86386CAEA62}" destId="{B1690428-F3CD-46C7-935C-862F7A5DA724}" srcOrd="3" destOrd="0" parTransId="{7241744F-6CB6-4BA1-8014-A7E13F60A850}" sibTransId="{2BE048EF-5838-4536-8FB0-5F66E2D6A9EB}"/>
    <dgm:cxn modelId="{38742B8F-FDE6-43FE-A7BB-038A593C1CBE}" srcId="{B8D5E608-84EA-4258-B901-C86386CAEA62}" destId="{A25D8091-52A6-4ED4-9488-2C1D6B34D6A7}" srcOrd="0" destOrd="0" parTransId="{15468945-A691-456E-A3E0-31DB1F03678C}" sibTransId="{EC25A6D2-750F-4509-97A5-F0F83AFF7A2B}"/>
    <dgm:cxn modelId="{F462C65C-8D35-4FF2-B690-C3C13F47952F}" srcId="{B8D5E608-84EA-4258-B901-C86386CAEA62}" destId="{ACFBF7A7-D83B-41AE-B507-7B410858B4D7}" srcOrd="1" destOrd="0" parTransId="{DBE535C4-5A45-4BEC-8093-5DFCDD496FC0}" sibTransId="{87ACAD01-292E-4611-94DF-0A4484B5F910}"/>
    <dgm:cxn modelId="{D8825079-1326-48A5-AE43-54146613A391}" srcId="{B8D5E608-84EA-4258-B901-C86386CAEA62}" destId="{0FB717C2-390D-450D-AAB4-40F21617F2F7}" srcOrd="2" destOrd="0" parTransId="{0C1F7C30-523C-44DC-9B8A-A35B5ACE2CB7}" sibTransId="{A558B035-F221-4EE8-B503-DFCA947EBF31}"/>
    <dgm:cxn modelId="{6E8B71DB-35EF-4A99-97F0-0B4665B3F65E}" type="presOf" srcId="{B1690428-F3CD-46C7-935C-862F7A5DA724}" destId="{56BC7DE8-89CA-4189-821E-9518E224FC1D}" srcOrd="1" destOrd="0" presId="urn:microsoft.com/office/officeart/2005/8/layout/pyramid1"/>
    <dgm:cxn modelId="{FEA2FCAF-4916-46C2-B3D1-B46316E0C443}" type="presOf" srcId="{51E58ED0-B564-4490-8C70-67C2782094D0}" destId="{80546324-59EE-49BD-9325-63D00E333967}" srcOrd="1" destOrd="0" presId="urn:microsoft.com/office/officeart/2005/8/layout/pyramid1"/>
    <dgm:cxn modelId="{11B63C55-7DA1-4229-BF09-004F2C1F0070}" type="presParOf" srcId="{90445025-6955-4934-AC49-30D8AC4E6C43}" destId="{60D17930-4BB3-4D66-9167-DC7A4D678DB4}" srcOrd="0" destOrd="0" presId="urn:microsoft.com/office/officeart/2005/8/layout/pyramid1"/>
    <dgm:cxn modelId="{B509B421-1C09-4C12-AABD-E3B6DE15B2B1}" type="presParOf" srcId="{60D17930-4BB3-4D66-9167-DC7A4D678DB4}" destId="{61D5E2B3-8B93-4897-BBFC-0F164C88314C}" srcOrd="0" destOrd="0" presId="urn:microsoft.com/office/officeart/2005/8/layout/pyramid1"/>
    <dgm:cxn modelId="{A0B486EF-A189-4022-B1A4-AF4F58EF4C2C}" type="presParOf" srcId="{60D17930-4BB3-4D66-9167-DC7A4D678DB4}" destId="{1B99DB06-DC04-46C7-A8B3-006928F96D91}" srcOrd="1" destOrd="0" presId="urn:microsoft.com/office/officeart/2005/8/layout/pyramid1"/>
    <dgm:cxn modelId="{0D0C76C5-EEB8-410A-88C5-C8B36805751E}" type="presParOf" srcId="{90445025-6955-4934-AC49-30D8AC4E6C43}" destId="{5DE2D1BF-DC67-4C05-B930-874E7BC6A5A7}" srcOrd="1" destOrd="0" presId="urn:microsoft.com/office/officeart/2005/8/layout/pyramid1"/>
    <dgm:cxn modelId="{782E16F2-11DF-41BA-B9DD-683FB9E3925F}" type="presParOf" srcId="{5DE2D1BF-DC67-4C05-B930-874E7BC6A5A7}" destId="{337529C6-4FE5-4BE3-8494-A3F64B8D0CD9}" srcOrd="0" destOrd="0" presId="urn:microsoft.com/office/officeart/2005/8/layout/pyramid1"/>
    <dgm:cxn modelId="{50665A42-E871-40D9-B4F9-BDFDC04199C6}" type="presParOf" srcId="{5DE2D1BF-DC67-4C05-B930-874E7BC6A5A7}" destId="{6A8FB40C-F87F-45A4-AABF-26705601CA02}" srcOrd="1" destOrd="0" presId="urn:microsoft.com/office/officeart/2005/8/layout/pyramid1"/>
    <dgm:cxn modelId="{FFCEF1D1-708C-47B0-9B9E-DCE3EBA87274}" type="presParOf" srcId="{90445025-6955-4934-AC49-30D8AC4E6C43}" destId="{8FB74A07-827A-43E4-8463-977948B6AA29}" srcOrd="2" destOrd="0" presId="urn:microsoft.com/office/officeart/2005/8/layout/pyramid1"/>
    <dgm:cxn modelId="{988CFAFB-8780-4507-A29D-ECEF05F72F68}" type="presParOf" srcId="{8FB74A07-827A-43E4-8463-977948B6AA29}" destId="{2F246FB7-A737-46D2-9A4E-F62A53CC2EFC}" srcOrd="0" destOrd="0" presId="urn:microsoft.com/office/officeart/2005/8/layout/pyramid1"/>
    <dgm:cxn modelId="{F4B23D40-5E24-440B-9AB9-F81292767F82}" type="presParOf" srcId="{8FB74A07-827A-43E4-8463-977948B6AA29}" destId="{4595C877-00D1-4477-804A-DB7886AC4157}" srcOrd="1" destOrd="0" presId="urn:microsoft.com/office/officeart/2005/8/layout/pyramid1"/>
    <dgm:cxn modelId="{018EC14B-DE9D-485C-AFF7-8E2791146F0C}" type="presParOf" srcId="{90445025-6955-4934-AC49-30D8AC4E6C43}" destId="{CCC72F92-0DD3-44ED-A8EA-7B593173A78D}" srcOrd="3" destOrd="0" presId="urn:microsoft.com/office/officeart/2005/8/layout/pyramid1"/>
    <dgm:cxn modelId="{76C531B4-CCCD-49B2-80E8-5B9DD84D1F85}" type="presParOf" srcId="{CCC72F92-0DD3-44ED-A8EA-7B593173A78D}" destId="{2FF9D793-93BB-4AFC-884A-24E1E0F0D231}" srcOrd="0" destOrd="0" presId="urn:microsoft.com/office/officeart/2005/8/layout/pyramid1"/>
    <dgm:cxn modelId="{508D58A5-52BD-4416-A7AB-B465C6AC637E}" type="presParOf" srcId="{CCC72F92-0DD3-44ED-A8EA-7B593173A78D}" destId="{56BC7DE8-89CA-4189-821E-9518E224FC1D}" srcOrd="1" destOrd="0" presId="urn:microsoft.com/office/officeart/2005/8/layout/pyramid1"/>
    <dgm:cxn modelId="{B3F1E3B9-F2A2-4B42-81B2-32B437028F6B}" type="presParOf" srcId="{90445025-6955-4934-AC49-30D8AC4E6C43}" destId="{4DFEEDE7-0B70-41E3-87F5-A9009383BA72}" srcOrd="4" destOrd="0" presId="urn:microsoft.com/office/officeart/2005/8/layout/pyramid1"/>
    <dgm:cxn modelId="{E550B414-B22A-4BC2-9E78-41CF5F49F5CF}" type="presParOf" srcId="{4DFEEDE7-0B70-41E3-87F5-A9009383BA72}" destId="{3A9D6B92-95D4-4EBF-936D-60FC8593D472}" srcOrd="0" destOrd="0" presId="urn:microsoft.com/office/officeart/2005/8/layout/pyramid1"/>
    <dgm:cxn modelId="{A26C51D6-840F-4237-922B-AF5493D479CA}" type="presParOf" srcId="{4DFEEDE7-0B70-41E3-87F5-A9009383BA72}" destId="{3CEEB11F-26A3-4E0C-B818-E5678E69AAA3}" srcOrd="1" destOrd="0" presId="urn:microsoft.com/office/officeart/2005/8/layout/pyramid1"/>
    <dgm:cxn modelId="{5E32E68E-B7AF-4528-B262-52AF295779EF}" type="presParOf" srcId="{90445025-6955-4934-AC49-30D8AC4E6C43}" destId="{3F4FD9D7-F1AE-47BB-AE08-05839D91E8A9}" srcOrd="5" destOrd="0" presId="urn:microsoft.com/office/officeart/2005/8/layout/pyramid1"/>
    <dgm:cxn modelId="{F718EE84-2351-4A32-B412-311600399507}" type="presParOf" srcId="{3F4FD9D7-F1AE-47BB-AE08-05839D91E8A9}" destId="{BDB79974-B87F-4B47-A763-55CBA5B07DC9}" srcOrd="0" destOrd="0" presId="urn:microsoft.com/office/officeart/2005/8/layout/pyramid1"/>
    <dgm:cxn modelId="{4B1B4E95-6E7B-44A8-861E-14E8BF9EF4EC}" type="presParOf" srcId="{3F4FD9D7-F1AE-47BB-AE08-05839D91E8A9}" destId="{80546324-59EE-49BD-9325-63D00E33396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D5E2B3-8B93-4897-BBFC-0F164C88314C}">
      <dsp:nvSpPr>
        <dsp:cNvPr id="0" name=""/>
        <dsp:cNvSpPr/>
      </dsp:nvSpPr>
      <dsp:spPr>
        <a:xfrm>
          <a:off x="3524250" y="0"/>
          <a:ext cx="1409700" cy="825499"/>
        </a:xfrm>
        <a:prstGeom prst="trapezoid">
          <a:avLst>
            <a:gd name="adj" fmla="val 8538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Verdana"/>
            </a:rPr>
            <a:t>Requirements-$1</a:t>
          </a:r>
          <a:endParaRPr lang="en-US" sz="1300" b="1" kern="1200" dirty="0"/>
        </a:p>
      </dsp:txBody>
      <dsp:txXfrm>
        <a:off x="3524250" y="0"/>
        <a:ext cx="1409700" cy="825499"/>
      </dsp:txXfrm>
    </dsp:sp>
    <dsp:sp modelId="{337529C6-4FE5-4BE3-8494-A3F64B8D0CD9}">
      <dsp:nvSpPr>
        <dsp:cNvPr id="0" name=""/>
        <dsp:cNvSpPr/>
      </dsp:nvSpPr>
      <dsp:spPr>
        <a:xfrm>
          <a:off x="2819400" y="825499"/>
          <a:ext cx="2819400" cy="825499"/>
        </a:xfrm>
        <a:prstGeom prst="trapezoid">
          <a:avLst>
            <a:gd name="adj" fmla="val 85385"/>
          </a:avLst>
        </a:prstGeom>
        <a:solidFill>
          <a:schemeClr val="accent5">
            <a:hueOff val="-462"/>
            <a:satOff val="3178"/>
            <a:lumOff val="-643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Verdana"/>
            </a:rPr>
            <a:t>Design-$5</a:t>
          </a:r>
        </a:p>
      </dsp:txBody>
      <dsp:txXfrm>
        <a:off x="3312794" y="825499"/>
        <a:ext cx="1832610" cy="825499"/>
      </dsp:txXfrm>
    </dsp:sp>
    <dsp:sp modelId="{2F246FB7-A737-46D2-9A4E-F62A53CC2EFC}">
      <dsp:nvSpPr>
        <dsp:cNvPr id="0" name=""/>
        <dsp:cNvSpPr/>
      </dsp:nvSpPr>
      <dsp:spPr>
        <a:xfrm>
          <a:off x="2114550" y="1650999"/>
          <a:ext cx="4229100" cy="825499"/>
        </a:xfrm>
        <a:prstGeom prst="trapezoid">
          <a:avLst>
            <a:gd name="adj" fmla="val 85385"/>
          </a:avLst>
        </a:prstGeom>
        <a:solidFill>
          <a:schemeClr val="accent5">
            <a:hueOff val="-924"/>
            <a:satOff val="6356"/>
            <a:lumOff val="-1286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Verdana"/>
            </a:rPr>
            <a:t>Coding-$10</a:t>
          </a:r>
        </a:p>
      </dsp:txBody>
      <dsp:txXfrm>
        <a:off x="2854642" y="1650999"/>
        <a:ext cx="2748915" cy="825499"/>
      </dsp:txXfrm>
    </dsp:sp>
    <dsp:sp modelId="{2FF9D793-93BB-4AFC-884A-24E1E0F0D231}">
      <dsp:nvSpPr>
        <dsp:cNvPr id="0" name=""/>
        <dsp:cNvSpPr/>
      </dsp:nvSpPr>
      <dsp:spPr>
        <a:xfrm>
          <a:off x="1409700" y="2476499"/>
          <a:ext cx="5638800" cy="825499"/>
        </a:xfrm>
        <a:prstGeom prst="trapezoid">
          <a:avLst>
            <a:gd name="adj" fmla="val 85385"/>
          </a:avLst>
        </a:prstGeom>
        <a:solidFill>
          <a:schemeClr val="accent5">
            <a:hueOff val="-1386"/>
            <a:satOff val="9533"/>
            <a:lumOff val="-192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Verdana"/>
            </a:rPr>
            <a:t>Unit Test-$20</a:t>
          </a:r>
        </a:p>
      </dsp:txBody>
      <dsp:txXfrm>
        <a:off x="2396489" y="2476499"/>
        <a:ext cx="3665220" cy="825499"/>
      </dsp:txXfrm>
    </dsp:sp>
    <dsp:sp modelId="{3A9D6B92-95D4-4EBF-936D-60FC8593D472}">
      <dsp:nvSpPr>
        <dsp:cNvPr id="0" name=""/>
        <dsp:cNvSpPr/>
      </dsp:nvSpPr>
      <dsp:spPr>
        <a:xfrm>
          <a:off x="704850" y="3301999"/>
          <a:ext cx="7048500" cy="825499"/>
        </a:xfrm>
        <a:prstGeom prst="trapezoid">
          <a:avLst>
            <a:gd name="adj" fmla="val 85385"/>
          </a:avLst>
        </a:prstGeom>
        <a:solidFill>
          <a:schemeClr val="accent5">
            <a:hueOff val="-1848"/>
            <a:satOff val="12711"/>
            <a:lumOff val="-2572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Verdana"/>
            </a:rPr>
            <a:t>Acceptance Test-$50</a:t>
          </a:r>
        </a:p>
      </dsp:txBody>
      <dsp:txXfrm>
        <a:off x="1938337" y="3301999"/>
        <a:ext cx="4581525" cy="825499"/>
      </dsp:txXfrm>
    </dsp:sp>
    <dsp:sp modelId="{BDB79974-B87F-4B47-A763-55CBA5B07DC9}">
      <dsp:nvSpPr>
        <dsp:cNvPr id="0" name=""/>
        <dsp:cNvSpPr/>
      </dsp:nvSpPr>
      <dsp:spPr>
        <a:xfrm>
          <a:off x="0" y="4127499"/>
          <a:ext cx="8458200" cy="825499"/>
        </a:xfrm>
        <a:prstGeom prst="trapezoid">
          <a:avLst>
            <a:gd name="adj" fmla="val 85385"/>
          </a:avLst>
        </a:prstGeom>
        <a:solidFill>
          <a:schemeClr val="accent5">
            <a:hueOff val="-2310"/>
            <a:satOff val="15889"/>
            <a:lumOff val="-321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Verdana"/>
            </a:rPr>
            <a:t>Maintenance-$200</a:t>
          </a:r>
        </a:p>
      </dsp:txBody>
      <dsp:txXfrm>
        <a:off x="1480184" y="4127499"/>
        <a:ext cx="5497830" cy="8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83951-65BB-B844-AF3B-BB455AB06FCA}" type="datetimeFigureOut">
              <a:rPr lang="en-US" smtClean="0"/>
              <a:pPr/>
              <a:t>5/19/13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296FF-2DC4-5D42-B176-D511005ED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73CC9-14F8-B047-8124-BC33D2ED364C}" type="datetimeFigureOut">
              <a:rPr lang="en-US" smtClean="0"/>
              <a:pPr/>
              <a:t>5/19/13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685800"/>
            <a:ext cx="4476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4E5AC-82D3-7A49-BFC6-8AF5E8B7B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64180" y="1012774"/>
            <a:ext cx="9003771" cy="1930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136" y="1055595"/>
            <a:ext cx="8327470" cy="1348815"/>
          </a:xfrm>
        </p:spPr>
        <p:txBody>
          <a:bodyPr anchor="b" anchorCtr="0"/>
          <a:lstStyle>
            <a:lvl1pPr algn="r">
              <a:lnSpc>
                <a:spcPts val="5387"/>
              </a:lnSpc>
              <a:defRPr sz="50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136" y="2409295"/>
            <a:ext cx="8327470" cy="508249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9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5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0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2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7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96805" y="7079038"/>
            <a:ext cx="569516" cy="398088"/>
          </a:xfrm>
        </p:spPr>
        <p:txBody>
          <a:bodyPr vert="horz" lIns="98508" tIns="49254" rIns="98508" bIns="49254" rtlCol="0" anchor="ctr"/>
          <a:lstStyle>
            <a:lvl1pPr marL="0" algn="ctr" defTabSz="985083" rtl="0" eaLnBrk="1" latinLnBrk="0" hangingPunct="1">
              <a:defRPr sz="12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822FB46-FB7B-4879-9B1A-EE9F4DE9AFD3}" type="slidenum">
              <a:rPr/>
              <a:pPr/>
              <a:t>‹#›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41710" y="348933"/>
            <a:ext cx="9079706" cy="677926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88156" y="890541"/>
            <a:ext cx="8786813" cy="12960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6" y="498475"/>
            <a:ext cx="8786813" cy="388843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6" y="2944406"/>
            <a:ext cx="8786813" cy="403424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795" y="7079038"/>
            <a:ext cx="3646815" cy="398088"/>
          </a:xfrm>
          <a:prstGeom prst="rect">
            <a:avLst/>
          </a:prstGeom>
        </p:spPr>
        <p:txBody>
          <a:bodyPr vert="horz" lIns="98508" tIns="49254" rIns="98508" bIns="49254" rtlCol="0" anchor="ctr"/>
          <a:lstStyle>
            <a:lvl1pPr marL="0" algn="l" defTabSz="985083" rtl="0" eaLnBrk="1" latinLnBrk="0" hangingPunct="1">
              <a:defRPr sz="12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Requirements--The Short Course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79677" y="617160"/>
            <a:ext cx="8965028" cy="2832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41710" y="348933"/>
            <a:ext cx="9079706" cy="677926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88156" y="498475"/>
            <a:ext cx="8786813" cy="12960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6431" y="617160"/>
            <a:ext cx="9027016" cy="232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41710" y="348933"/>
            <a:ext cx="9079706" cy="677926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88156" y="498475"/>
            <a:ext cx="8786813" cy="12960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945" y="1793363"/>
            <a:ext cx="3905250" cy="1197487"/>
          </a:xfrm>
        </p:spPr>
        <p:txBody>
          <a:bodyPr anchor="b"/>
          <a:lstStyle>
            <a:lvl1pPr algn="l">
              <a:defRPr sz="39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930" y="713334"/>
            <a:ext cx="3905250" cy="59817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945" y="3025228"/>
            <a:ext cx="3905250" cy="3454947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92542" indent="0">
              <a:buNone/>
              <a:defRPr sz="1300"/>
            </a:lvl2pPr>
            <a:lvl3pPr marL="985083" indent="0">
              <a:buNone/>
              <a:defRPr sz="1100"/>
            </a:lvl3pPr>
            <a:lvl4pPr marL="1477625" indent="0">
              <a:buNone/>
              <a:defRPr sz="1000"/>
            </a:lvl4pPr>
            <a:lvl5pPr marL="1970166" indent="0">
              <a:buNone/>
              <a:defRPr sz="1000"/>
            </a:lvl5pPr>
            <a:lvl6pPr marL="2462708" indent="0">
              <a:buNone/>
              <a:defRPr sz="1000"/>
            </a:lvl6pPr>
            <a:lvl7pPr marL="2955249" indent="0">
              <a:buNone/>
              <a:defRPr sz="1000"/>
            </a:lvl7pPr>
            <a:lvl8pPr marL="3447791" indent="0">
              <a:buNone/>
              <a:defRPr sz="1000"/>
            </a:lvl8pPr>
            <a:lvl9pPr marL="39403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79677" y="379791"/>
            <a:ext cx="9003771" cy="25635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41710" y="348933"/>
            <a:ext cx="9079706" cy="677926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910021" y="3612007"/>
            <a:ext cx="6480175" cy="25311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945" y="1793363"/>
            <a:ext cx="3905250" cy="1197487"/>
          </a:xfrm>
        </p:spPr>
        <p:txBody>
          <a:bodyPr anchor="b"/>
          <a:lstStyle>
            <a:lvl1pPr algn="l">
              <a:defRPr sz="39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945" y="3025228"/>
            <a:ext cx="3905250" cy="3454947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92542" indent="0">
              <a:buNone/>
              <a:defRPr sz="1300"/>
            </a:lvl2pPr>
            <a:lvl3pPr marL="985083" indent="0">
              <a:buNone/>
              <a:defRPr sz="1100"/>
            </a:lvl3pPr>
            <a:lvl4pPr marL="1477625" indent="0">
              <a:buNone/>
              <a:defRPr sz="1000"/>
            </a:lvl4pPr>
            <a:lvl5pPr marL="1970166" indent="0">
              <a:buNone/>
              <a:defRPr sz="1000"/>
            </a:lvl5pPr>
            <a:lvl6pPr marL="2462708" indent="0">
              <a:buNone/>
              <a:defRPr sz="1000"/>
            </a:lvl6pPr>
            <a:lvl7pPr marL="2955249" indent="0">
              <a:buNone/>
              <a:defRPr sz="1000"/>
            </a:lvl7pPr>
            <a:lvl8pPr marL="3447791" indent="0">
              <a:buNone/>
              <a:defRPr sz="1000"/>
            </a:lvl8pPr>
            <a:lvl9pPr marL="39403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154930" y="498475"/>
            <a:ext cx="3866198" cy="648017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492376"/>
            <a:ext cx="8407135" cy="4186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71928" y="395615"/>
            <a:ext cx="9011519" cy="2547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187" y="498475"/>
            <a:ext cx="1650923" cy="6480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283214" y="3675102"/>
            <a:ext cx="6480175" cy="12692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1637" y="756368"/>
            <a:ext cx="1591972" cy="5922852"/>
          </a:xfrm>
        </p:spPr>
        <p:txBody>
          <a:bodyPr vert="eaVert" tIns="49254" bIns="49254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156" y="756368"/>
            <a:ext cx="6427391" cy="59228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710" y="348933"/>
            <a:ext cx="9079706" cy="677926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48683" y="395616"/>
            <a:ext cx="9011520" cy="27455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805" y="3898520"/>
            <a:ext cx="5762071" cy="1461481"/>
          </a:xfrm>
        </p:spPr>
        <p:txBody>
          <a:bodyPr tIns="0" bIns="0" anchor="b" anchorCtr="0"/>
          <a:lstStyle>
            <a:lvl1pPr algn="r">
              <a:defRPr sz="50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805" y="5429907"/>
            <a:ext cx="5762071" cy="884111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23"/>
              </a:spcBef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925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50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76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0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27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52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7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403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98432" y="7078345"/>
            <a:ext cx="569516" cy="398088"/>
          </a:xfrm>
        </p:spPr>
        <p:txBody>
          <a:bodyPr vert="horz" lIns="98508" tIns="49254" rIns="98508" bIns="49254" rtlCol="0" anchor="ctr"/>
          <a:lstStyle>
            <a:lvl1pPr marL="0" algn="ctr" defTabSz="985083" rtl="0" eaLnBrk="1" latinLnBrk="0" hangingPunct="1">
              <a:defRPr sz="12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14" y="498475"/>
            <a:ext cx="2366641" cy="6480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710" y="348933"/>
            <a:ext cx="9079706" cy="677926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304494" y="3675102"/>
            <a:ext cx="6480175" cy="12692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17" y="2492376"/>
            <a:ext cx="3905250" cy="4186844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428" y="2492376"/>
            <a:ext cx="3905250" cy="4186844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305" y="2224256"/>
            <a:ext cx="3905250" cy="79635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232"/>
              </a:lnSpc>
              <a:spcBef>
                <a:spcPts val="323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92542" indent="0">
              <a:buNone/>
              <a:defRPr sz="2200" b="1"/>
            </a:lvl2pPr>
            <a:lvl3pPr marL="985083" indent="0">
              <a:buNone/>
              <a:defRPr sz="1900" b="1"/>
            </a:lvl3pPr>
            <a:lvl4pPr marL="1477625" indent="0">
              <a:buNone/>
              <a:defRPr sz="1700" b="1"/>
            </a:lvl4pPr>
            <a:lvl5pPr marL="1970166" indent="0">
              <a:buNone/>
              <a:defRPr sz="1700" b="1"/>
            </a:lvl5pPr>
            <a:lvl6pPr marL="2462708" indent="0">
              <a:buNone/>
              <a:defRPr sz="1700" b="1"/>
            </a:lvl6pPr>
            <a:lvl7pPr marL="2955249" indent="0">
              <a:buNone/>
              <a:defRPr sz="1700" b="1"/>
            </a:lvl7pPr>
            <a:lvl8pPr marL="3447791" indent="0">
              <a:buNone/>
              <a:defRPr sz="1700" b="1"/>
            </a:lvl8pPr>
            <a:lvl9pPr marL="394033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305" y="3049698"/>
            <a:ext cx="3905250" cy="362952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4930" y="2224256"/>
            <a:ext cx="3905250" cy="79635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232"/>
              </a:lnSpc>
              <a:spcBef>
                <a:spcPts val="323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92542" indent="0">
              <a:buNone/>
              <a:defRPr sz="2200" b="1"/>
            </a:lvl2pPr>
            <a:lvl3pPr marL="985083" indent="0">
              <a:buNone/>
              <a:defRPr sz="1900" b="1"/>
            </a:lvl3pPr>
            <a:lvl4pPr marL="1477625" indent="0">
              <a:buNone/>
              <a:defRPr sz="1700" b="1"/>
            </a:lvl4pPr>
            <a:lvl5pPr marL="1970166" indent="0">
              <a:buNone/>
              <a:defRPr sz="1700" b="1"/>
            </a:lvl5pPr>
            <a:lvl6pPr marL="2462708" indent="0">
              <a:buNone/>
              <a:defRPr sz="1700" b="1"/>
            </a:lvl6pPr>
            <a:lvl7pPr marL="2955249" indent="0">
              <a:buNone/>
              <a:defRPr sz="1700" b="1"/>
            </a:lvl7pPr>
            <a:lvl8pPr marL="3447791" indent="0">
              <a:buNone/>
              <a:defRPr sz="1700" b="1"/>
            </a:lvl8pPr>
            <a:lvl9pPr marL="394033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4930" y="3049698"/>
            <a:ext cx="3905250" cy="362952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041706" y="4889572"/>
            <a:ext cx="3679715" cy="1696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334" y="2492376"/>
            <a:ext cx="8380016" cy="19939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98334" y="4691428"/>
            <a:ext cx="8380016" cy="19939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4930" y="2492376"/>
            <a:ext cx="3905250" cy="19939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154930" y="4691428"/>
            <a:ext cx="3905250" cy="19939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98372" y="2492376"/>
            <a:ext cx="3905250" cy="4186844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4930" y="2492376"/>
            <a:ext cx="3905250" cy="19939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154930" y="4691428"/>
            <a:ext cx="3905250" cy="19939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03519" y="2492376"/>
            <a:ext cx="3905250" cy="19939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03519" y="4691428"/>
            <a:ext cx="3905250" cy="19939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156" y="498475"/>
            <a:ext cx="8786813" cy="15067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3420" y="497442"/>
            <a:ext cx="8354591" cy="1442482"/>
          </a:xfrm>
          <a:prstGeom prst="rect">
            <a:avLst/>
          </a:prstGeom>
          <a:effectLst/>
        </p:spPr>
        <p:txBody>
          <a:bodyPr vert="horz" lIns="98508" tIns="0" rIns="98508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0781" y="2492376"/>
            <a:ext cx="6617229" cy="4186844"/>
          </a:xfrm>
          <a:prstGeom prst="rect">
            <a:avLst/>
          </a:prstGeom>
        </p:spPr>
        <p:txBody>
          <a:bodyPr vert="horz" lIns="98508" tIns="49254" rIns="98508" bIns="492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3353" y="7079038"/>
            <a:ext cx="2278063" cy="398088"/>
          </a:xfrm>
          <a:prstGeom prst="rect">
            <a:avLst/>
          </a:prstGeom>
        </p:spPr>
        <p:txBody>
          <a:bodyPr vert="horz" lIns="98508" tIns="49254" rIns="98508" bIns="49254" rtlCol="0" anchor="ctr"/>
          <a:lstStyle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(C) Andy Roth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795" y="7079038"/>
            <a:ext cx="3646815" cy="398088"/>
          </a:xfrm>
          <a:prstGeom prst="rect">
            <a:avLst/>
          </a:prstGeom>
        </p:spPr>
        <p:txBody>
          <a:bodyPr vert="horz" lIns="98508" tIns="49254" rIns="98508" bIns="49254" rtlCol="0" anchor="ctr"/>
          <a:lstStyle>
            <a:lvl1pPr marL="0" algn="l" defTabSz="985083" rtl="0" eaLnBrk="1" latinLnBrk="0" hangingPunct="1">
              <a:defRPr sz="12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05" y="6704978"/>
            <a:ext cx="569516" cy="398088"/>
          </a:xfrm>
          <a:prstGeom prst="rect">
            <a:avLst/>
          </a:prstGeom>
        </p:spPr>
        <p:txBody>
          <a:bodyPr vert="horz" lIns="98508" tIns="98508" rIns="98508" bIns="98508" rtlCol="0" anchor="ctr"/>
          <a:lstStyle>
            <a:lvl1pPr algn="l">
              <a:defRPr sz="19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32CE26DC-1509-4072-90BE-9246654D3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710" y="348933"/>
            <a:ext cx="9079706" cy="677926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88156" y="2007158"/>
            <a:ext cx="8786813" cy="12960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08" tIns="49254" rIns="98508" bIns="49254"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/>
  <p:txStyles>
    <p:titleStyle>
      <a:lvl1pPr algn="r" defTabSz="985083" rtl="0" eaLnBrk="1" latinLnBrk="0" hangingPunct="1">
        <a:lnSpc>
          <a:spcPts val="5817"/>
        </a:lnSpc>
        <a:spcBef>
          <a:spcPct val="0"/>
        </a:spcBef>
        <a:buNone/>
        <a:defRPr sz="5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04418" indent="-304418" algn="l" defTabSz="985083" rtl="0" eaLnBrk="1" latinLnBrk="0" hangingPunct="1">
        <a:spcBef>
          <a:spcPts val="1939"/>
        </a:spcBef>
        <a:buClr>
          <a:schemeClr val="accent1"/>
        </a:buClr>
        <a:buSzPct val="75000"/>
        <a:buFont typeface="Wingdings" pitchFamily="2" charset="2"/>
        <a:buChar char="n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22518" indent="-318100" algn="l" defTabSz="985083" rtl="0" eaLnBrk="1" latinLnBrk="0" hangingPunct="1">
        <a:spcBef>
          <a:spcPts val="646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26936" indent="-304418" algn="l" defTabSz="985083" rtl="0" eaLnBrk="1" latinLnBrk="0" hangingPunct="1">
        <a:spcBef>
          <a:spcPts val="646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31354" indent="-304418" algn="l" defTabSz="985083" rtl="0" eaLnBrk="1" latinLnBrk="0" hangingPunct="1">
        <a:spcBef>
          <a:spcPts val="646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35772" indent="-304418" algn="l" defTabSz="985083" rtl="0" eaLnBrk="1" latinLnBrk="0" hangingPunct="1">
        <a:spcBef>
          <a:spcPts val="646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708979" indent="-246271" algn="l" defTabSz="985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1520" indent="-246271" algn="l" defTabSz="985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4062" indent="-246271" algn="l" defTabSz="985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6603" indent="-246271" algn="l" defTabSz="985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850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542" algn="l" defTabSz="9850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5083" algn="l" defTabSz="9850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7625" algn="l" defTabSz="9850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0166" algn="l" defTabSz="9850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2708" algn="l" defTabSz="9850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249" algn="l" defTabSz="9850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7791" algn="l" defTabSz="9850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0332" algn="l" defTabSz="9850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nkedin.com/in/andyroth1" TargetMode="External"/><Relationship Id="rId3" Type="http://schemas.openxmlformats.org/officeDocument/2006/relationships/hyperlink" Target="mailto:andyroth@bellsouth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dirty="0" smtClean="0"/>
              <a:t>Good Requirements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Very Short Course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 smtClean="0"/>
              <a:t>Project Reality</a:t>
            </a:r>
            <a:endParaRPr lang="en-US" dirty="0"/>
          </a:p>
        </p:txBody>
      </p:sp>
      <p:pic>
        <p:nvPicPr>
          <p:cNvPr id="6" name="Content Placeholder 5" descr="tireswing-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9286" r="-9286"/>
          <a:stretch>
            <a:fillRect/>
          </a:stretch>
        </p:blipFill>
        <p:spPr>
          <a:xfrm>
            <a:off x="609600" y="2138362"/>
            <a:ext cx="7853362" cy="49689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The Human Aspect of Poor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2366962"/>
            <a:ext cx="8595976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Listen and you will hear …</a:t>
            </a:r>
          </a:p>
          <a:p>
            <a:pPr lvl="1"/>
            <a:r>
              <a:rPr sz="2800" dirty="0" smtClean="0"/>
              <a:t>We have bright people trying to do a good job</a:t>
            </a:r>
          </a:p>
          <a:p>
            <a:pPr lvl="1"/>
            <a:r>
              <a:rPr sz="2800" dirty="0" smtClean="0"/>
              <a:t>A hurry to get done</a:t>
            </a:r>
          </a:p>
          <a:p>
            <a:pPr lvl="1"/>
            <a:r>
              <a:rPr sz="2800" dirty="0" smtClean="0"/>
              <a:t>Poor communications of requirements</a:t>
            </a:r>
          </a:p>
          <a:p>
            <a:pPr lvl="2"/>
            <a:r>
              <a:rPr sz="2400" dirty="0" smtClean="0"/>
              <a:t>No agreement on format</a:t>
            </a:r>
          </a:p>
          <a:p>
            <a:pPr lvl="2"/>
            <a:r>
              <a:rPr sz="2400" dirty="0" smtClean="0"/>
              <a:t>No verification of understanding</a:t>
            </a:r>
          </a:p>
          <a:p>
            <a:pPr lvl="1"/>
            <a:r>
              <a:rPr sz="2800" dirty="0" smtClean="0"/>
              <a:t>No feedback confirmation during “development”</a:t>
            </a:r>
          </a:p>
          <a:p>
            <a:pPr lvl="1"/>
            <a:r>
              <a:rPr sz="2800" dirty="0" smtClean="0"/>
              <a:t>Late realization of problems</a:t>
            </a:r>
          </a:p>
          <a:p>
            <a:pPr lvl="1"/>
            <a:r>
              <a:rPr sz="2800" dirty="0" smtClean="0"/>
              <a:t>Too invested to stop and fix it</a:t>
            </a:r>
          </a:p>
          <a:p>
            <a:pPr lvl="1"/>
            <a:r>
              <a:rPr sz="2800" dirty="0" smtClean="0"/>
              <a:t>Just live with what resulted</a:t>
            </a:r>
          </a:p>
          <a:p>
            <a:pPr lvl="1"/>
            <a:r>
              <a:rPr sz="2800" dirty="0" smtClean="0"/>
              <a:t>Mockery and mourning</a:t>
            </a:r>
            <a:endParaRPr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Let’s Watch a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=-</a:t>
            </a:r>
            <a:r>
              <a:rPr lang="en-US" dirty="0" err="1" smtClean="0"/>
              <a:t>YFRUSTiFUs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438270"/>
            <a:ext cx="8786813" cy="1477328"/>
          </a:xfrm>
        </p:spPr>
        <p:txBody>
          <a:bodyPr wrap="square">
            <a:spAutoFit/>
          </a:bodyPr>
          <a:lstStyle/>
          <a:p>
            <a:pPr algn="l"/>
            <a:r>
              <a:rPr sz="4800" dirty="0" smtClean="0"/>
              <a:t>What is a requirement?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sz="4800" dirty="0" smtClean="0"/>
              <a:t>(</a:t>
            </a:r>
            <a:r>
              <a:rPr lang="en-US" sz="4800" dirty="0" smtClean="0"/>
              <a:t>The Very Short Answer</a:t>
            </a:r>
            <a:r>
              <a:rPr sz="4800" dirty="0" smtClean="0"/>
              <a:t>)</a:t>
            </a:r>
            <a:endParaRPr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66762" y="2366962"/>
            <a:ext cx="8458200" cy="41868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/>
              </a:rPr>
              <a:t>A condition or capability needed by a stakeholder to solve a problem or achieve an objective-Blah, Blah, Blah</a:t>
            </a:r>
          </a:p>
          <a:p>
            <a:r>
              <a:rPr lang="en-US" dirty="0" smtClean="0">
                <a:latin typeface="Verdana"/>
              </a:rPr>
              <a:t>WHAT. . . someone really needs or wants</a:t>
            </a:r>
          </a:p>
          <a:p>
            <a:r>
              <a:rPr lang="en-US" dirty="0" smtClean="0">
                <a:latin typeface="Verdana"/>
              </a:rPr>
              <a:t>WHY . . . they want or need it </a:t>
            </a:r>
          </a:p>
          <a:p>
            <a:r>
              <a:rPr lang="en-US" dirty="0" smtClean="0">
                <a:latin typeface="Verdana"/>
              </a:rPr>
              <a:t>WHO . . . will need it</a:t>
            </a:r>
          </a:p>
          <a:p>
            <a:r>
              <a:rPr lang="en-US" dirty="0" smtClean="0">
                <a:latin typeface="Verdana"/>
              </a:rPr>
              <a:t>WHEN . . . does it have to happen</a:t>
            </a:r>
          </a:p>
          <a:p>
            <a:r>
              <a:rPr lang="en-US" dirty="0" smtClean="0">
                <a:latin typeface="Verdana"/>
              </a:rPr>
              <a:t>HOW . . . ONLY in HOW it will be used or how people work—</a:t>
            </a:r>
            <a:r>
              <a:rPr lang="en-US" dirty="0" smtClean="0">
                <a:solidFill>
                  <a:srgbClr val="800000"/>
                </a:solidFill>
                <a:latin typeface="Verdana"/>
              </a:rPr>
              <a:t>Never how to do the implementation.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Satisfy Three People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90562" y="2290762"/>
            <a:ext cx="8229600" cy="433924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Your Inner Two-Year-Old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Why, why, why, why, why . . . . . . . . . . . . . . .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Red and Green envelope example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Your Inner Anthropologist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What problem are you trying to solve?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How do you work?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Who else is involved?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What are the legacies at play?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Your Significant Other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Let me play back what I think I heard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What does success or happiness look like?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If I deliver x will that satisfy what you want?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2" y="917705"/>
            <a:ext cx="8291176" cy="763457"/>
          </a:xfrm>
        </p:spPr>
        <p:txBody>
          <a:bodyPr wrap="square">
            <a:spAutoFit/>
          </a:bodyPr>
          <a:lstStyle/>
          <a:p>
            <a:pPr algn="l"/>
            <a:r>
              <a:rPr dirty="0" smtClean="0"/>
              <a:t>Assumptions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8163" y="2214562"/>
            <a:ext cx="8519848" cy="4464658"/>
          </a:xfrm>
        </p:spPr>
        <p:txBody>
          <a:bodyPr/>
          <a:lstStyle/>
          <a:p>
            <a:r>
              <a:rPr lang="en-US" sz="3600" dirty="0" smtClean="0">
                <a:latin typeface="Verdana"/>
              </a:rPr>
              <a:t>Why they are dangerous?</a:t>
            </a:r>
          </a:p>
          <a:p>
            <a:r>
              <a:rPr lang="en-US" sz="3600" dirty="0" smtClean="0">
                <a:latin typeface="Verdana"/>
              </a:rPr>
              <a:t>How to avoid them</a:t>
            </a:r>
          </a:p>
          <a:p>
            <a:pPr lvl="1"/>
            <a:r>
              <a:rPr sz="3200" dirty="0" smtClean="0">
                <a:latin typeface="Verdana"/>
              </a:rPr>
              <a:t>Why, Why, Why</a:t>
            </a:r>
          </a:p>
          <a:p>
            <a:pPr lvl="1"/>
            <a:r>
              <a:rPr sz="3200" dirty="0" smtClean="0">
                <a:latin typeface="Verdana"/>
              </a:rPr>
              <a:t>Role Play</a:t>
            </a:r>
          </a:p>
          <a:p>
            <a:pPr lvl="1"/>
            <a:r>
              <a:rPr sz="3200" dirty="0" smtClean="0">
                <a:latin typeface="Verdana"/>
              </a:rPr>
              <a:t>Mockups</a:t>
            </a:r>
          </a:p>
          <a:p>
            <a:pPr lvl="1"/>
            <a:r>
              <a:rPr sz="3200" dirty="0" smtClean="0">
                <a:latin typeface="Verdana"/>
              </a:rPr>
              <a:t>Walk-</a:t>
            </a:r>
            <a:r>
              <a:rPr sz="3200" dirty="0" err="1" smtClean="0">
                <a:latin typeface="Verdana"/>
              </a:rPr>
              <a:t>Throughs</a:t>
            </a:r>
            <a:endParaRPr sz="3200" dirty="0" smtClean="0">
              <a:latin typeface="Verdana"/>
            </a:endParaRPr>
          </a:p>
          <a:p>
            <a:pPr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2" y="993905"/>
            <a:ext cx="8367376" cy="763457"/>
          </a:xfrm>
        </p:spPr>
        <p:txBody>
          <a:bodyPr wrap="square">
            <a:spAutoFit/>
          </a:bodyPr>
          <a:lstStyle/>
          <a:p>
            <a:pPr algn="l"/>
            <a:r>
              <a:rPr dirty="0" smtClean="0"/>
              <a:t>Rules, Rules, Rules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61963" y="2214562"/>
            <a:ext cx="8596048" cy="44646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/>
              </a:rPr>
              <a:t>Most people tend to think in terms of what they do</a:t>
            </a:r>
          </a:p>
          <a:p>
            <a:r>
              <a:rPr lang="en-US" sz="3200" dirty="0" smtClean="0">
                <a:latin typeface="Verdana"/>
              </a:rPr>
              <a:t>Most people have difficulty in articulating exactly what they do--and more importantly—why</a:t>
            </a:r>
          </a:p>
          <a:p>
            <a:r>
              <a:rPr lang="en-US" sz="3200" dirty="0" smtClean="0">
                <a:latin typeface="Verdana"/>
              </a:rPr>
              <a:t>Articulating rules can help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62" y="2366962"/>
            <a:ext cx="8153400" cy="4572000"/>
          </a:xfrm>
        </p:spPr>
        <p:txBody>
          <a:bodyPr/>
          <a:lstStyle/>
          <a:p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Within 24 hours pick a task at home or work</a:t>
            </a:r>
          </a:p>
          <a:p>
            <a:pPr lvl="2"/>
            <a:r>
              <a:rPr lang="en-US" dirty="0" smtClean="0"/>
              <a:t>Who, What, When, Where, Why</a:t>
            </a:r>
          </a:p>
          <a:p>
            <a:pPr lvl="2"/>
            <a:r>
              <a:rPr lang="en-US" dirty="0" smtClean="0"/>
              <a:t>Play back your understanding</a:t>
            </a:r>
          </a:p>
          <a:p>
            <a:pPr lvl="2"/>
            <a:r>
              <a:rPr lang="en-US" dirty="0" smtClean="0"/>
              <a:t>Satisfy those three important people</a:t>
            </a:r>
          </a:p>
          <a:p>
            <a:r>
              <a:rPr lang="en-US" dirty="0" smtClean="0"/>
              <a:t>GOOD Requirements are about Understanding and Verifying</a:t>
            </a:r>
          </a:p>
          <a:p>
            <a:pPr lvl="1" algn="ctr">
              <a:buNone/>
            </a:pPr>
            <a:endParaRPr lang="en-US" sz="3200" dirty="0" smtClean="0">
              <a:solidFill>
                <a:schemeClr val="accent1"/>
              </a:solidFill>
            </a:endParaRPr>
          </a:p>
          <a:p>
            <a:pPr lvl="1" algn="ctr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Setting Proper Expectations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Questions?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Andy Roth</a:t>
            </a:r>
          </a:p>
          <a:p>
            <a:r>
              <a:rPr lang="en-US" dirty="0" smtClean="0"/>
              <a:t>LinkedIn:  </a:t>
            </a:r>
            <a:r>
              <a:rPr lang="en-US" dirty="0" smtClean="0">
                <a:hlinkClick r:id="rId2"/>
              </a:rPr>
              <a:t>www.linkedin.com/in/andyroth1</a:t>
            </a:r>
            <a:endParaRPr lang="en-US" dirty="0" smtClean="0"/>
          </a:p>
          <a:p>
            <a:r>
              <a:rPr lang="en-US" dirty="0" smtClean="0"/>
              <a:t>Blog:  andyroth76.wordpress.com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andyroth@bellsouth.net</a:t>
            </a:r>
            <a:endParaRPr lang="en-US" dirty="0" smtClean="0"/>
          </a:p>
          <a:p>
            <a:r>
              <a:rPr lang="en-US" dirty="0" smtClean="0"/>
              <a:t>Twitter: </a:t>
            </a:r>
            <a:r>
              <a:rPr lang="en-US" smtClean="0"/>
              <a:t>@andyroth76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2747962"/>
            <a:ext cx="5021082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2" y="2595562"/>
            <a:ext cx="220980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2513012"/>
            <a:ext cx="4483100" cy="3302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2290762"/>
            <a:ext cx="3429000" cy="4721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2" y="2214562"/>
            <a:ext cx="3276600" cy="456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62" y="1064232"/>
            <a:ext cx="8062576" cy="845531"/>
          </a:xfrm>
        </p:spPr>
        <p:txBody>
          <a:bodyPr wrap="square">
            <a:spAutoFit/>
          </a:bodyPr>
          <a:lstStyle/>
          <a:p>
            <a:pPr algn="l"/>
            <a:r>
              <a:rPr lang="en-US" sz="8800" dirty="0" smtClean="0">
                <a:latin typeface="+mj-lt"/>
              </a:rPr>
              <a:t>Expectations</a:t>
            </a:r>
            <a:endParaRPr sz="2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14363" y="2290762"/>
            <a:ext cx="8443648" cy="438845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Verdana"/>
              </a:rPr>
              <a:t>You are here because you</a:t>
            </a:r>
          </a:p>
          <a:p>
            <a:pPr lvl="1"/>
            <a:r>
              <a:rPr lang="en-US" sz="1500" dirty="0" smtClean="0">
                <a:latin typeface="Verdana"/>
              </a:rPr>
              <a:t>Are interested in developing better requirements</a:t>
            </a:r>
          </a:p>
          <a:p>
            <a:pPr lvl="1"/>
            <a:r>
              <a:rPr lang="en-US" sz="1500" dirty="0" smtClean="0">
                <a:latin typeface="Verdana"/>
              </a:rPr>
              <a:t>Want to add some new toys to your </a:t>
            </a:r>
            <a:r>
              <a:rPr lang="en-US" sz="1500" dirty="0" err="1" smtClean="0">
                <a:latin typeface="Verdana"/>
              </a:rPr>
              <a:t>toybox</a:t>
            </a:r>
            <a:endParaRPr lang="en-US" sz="1500" dirty="0" smtClean="0">
              <a:latin typeface="Verdana"/>
            </a:endParaRPr>
          </a:p>
          <a:p>
            <a:pPr lvl="1"/>
            <a:r>
              <a:rPr lang="en-US" sz="1500" dirty="0" smtClean="0">
                <a:latin typeface="Verdana"/>
              </a:rPr>
              <a:t>Were “volunteered” or are being polite</a:t>
            </a:r>
          </a:p>
          <a:p>
            <a:pPr lvl="1"/>
            <a:r>
              <a:rPr lang="en-US" sz="1500" dirty="0" smtClean="0">
                <a:latin typeface="Verdana"/>
              </a:rPr>
              <a:t>Want the free lunch</a:t>
            </a:r>
          </a:p>
          <a:p>
            <a:r>
              <a:rPr lang="en-US" sz="1800" dirty="0" smtClean="0">
                <a:latin typeface="Verdana"/>
              </a:rPr>
              <a:t>Andy Will</a:t>
            </a:r>
          </a:p>
          <a:p>
            <a:pPr lvl="1"/>
            <a:r>
              <a:rPr lang="en-US" sz="1500" dirty="0" smtClean="0">
                <a:latin typeface="Verdana"/>
              </a:rPr>
              <a:t>Do my best to make it interesting and keep you awake</a:t>
            </a:r>
          </a:p>
          <a:p>
            <a:pPr lvl="1"/>
            <a:r>
              <a:rPr lang="en-US" sz="1500" dirty="0" smtClean="0">
                <a:latin typeface="Verdana"/>
              </a:rPr>
              <a:t>Leave you with some things you can use NOW</a:t>
            </a:r>
          </a:p>
          <a:p>
            <a:r>
              <a:rPr lang="en-US" sz="1800" dirty="0" smtClean="0">
                <a:latin typeface="Verdana"/>
              </a:rPr>
              <a:t>You will</a:t>
            </a:r>
          </a:p>
          <a:p>
            <a:pPr lvl="1"/>
            <a:r>
              <a:rPr lang="en-US" sz="1800" dirty="0" smtClean="0">
                <a:latin typeface="Verdana"/>
              </a:rPr>
              <a:t>Listen attentively</a:t>
            </a:r>
          </a:p>
          <a:p>
            <a:pPr lvl="1"/>
            <a:r>
              <a:rPr lang="en-US" sz="1800" dirty="0" smtClean="0">
                <a:latin typeface="Verdana"/>
              </a:rPr>
              <a:t>Set cell phones to stun</a:t>
            </a:r>
          </a:p>
          <a:p>
            <a:pPr lvl="1"/>
            <a:r>
              <a:rPr lang="en-US" sz="1800" dirty="0" smtClean="0">
                <a:latin typeface="Verdana"/>
              </a:rPr>
              <a:t>Nod politely, not nod off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2" y="494845"/>
            <a:ext cx="8214976" cy="1414917"/>
          </a:xfrm>
        </p:spPr>
        <p:txBody>
          <a:bodyPr wrap="square">
            <a:spAutoFit/>
          </a:bodyPr>
          <a:lstStyle/>
          <a:p>
            <a:pPr algn="l"/>
            <a:r>
              <a:rPr sz="3600" dirty="0" smtClean="0">
                <a:latin typeface="Verdana"/>
              </a:rPr>
              <a:t>Why are requirements important </a:t>
            </a:r>
            <a:r>
              <a:rPr lang="en-US" sz="2400" dirty="0" smtClean="0">
                <a:latin typeface="Verdana"/>
              </a:rPr>
              <a:t/>
            </a:r>
            <a:br>
              <a:rPr lang="en-US" sz="2400" dirty="0" smtClean="0">
                <a:latin typeface="Verdana"/>
              </a:rPr>
            </a:br>
            <a:r>
              <a:rPr sz="2000" dirty="0" smtClean="0">
                <a:latin typeface="Verdana"/>
              </a:rPr>
              <a:t>(What could possibly go wrong) ?</a:t>
            </a:r>
            <a:endParaRPr sz="2000" dirty="0">
              <a:latin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66762" y="2290762"/>
            <a:ext cx="76962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What leads to bad requirements?</a:t>
            </a:r>
          </a:p>
          <a:p>
            <a:r>
              <a:rPr sz="3100" dirty="0" smtClean="0"/>
              <a:t>What happens</a:t>
            </a:r>
          </a:p>
          <a:p>
            <a:pPr lvl="2"/>
            <a:r>
              <a:rPr lang="en-US" sz="2800" dirty="0" smtClean="0"/>
              <a:t>We rush to implement</a:t>
            </a:r>
          </a:p>
          <a:p>
            <a:pPr lvl="2"/>
            <a:r>
              <a:rPr lang="en-US" sz="2800" dirty="0" smtClean="0"/>
              <a:t>Often realize it was wrong but have so much invested we don't fix it</a:t>
            </a:r>
          </a:p>
          <a:p>
            <a:pPr lvl="2"/>
            <a:r>
              <a:rPr lang="en-US" sz="2800" dirty="0" smtClean="0"/>
              <a:t>We mock and mourn for a long time after</a:t>
            </a:r>
          </a:p>
          <a:p>
            <a:r>
              <a:rPr lang="en-US" sz="3200" dirty="0" smtClean="0"/>
              <a:t>Relative cost to fix </a:t>
            </a:r>
          </a:p>
          <a:p>
            <a:pPr lvl="1"/>
            <a:r>
              <a:rPr sz="2800" dirty="0" smtClean="0"/>
              <a:t>If you doubt this just remember that at </a:t>
            </a:r>
            <a:r>
              <a:rPr lang="en-US" sz="2800" dirty="0" smtClean="0"/>
              <a:t>most companies </a:t>
            </a:r>
            <a:r>
              <a:rPr sz="2800" dirty="0" smtClean="0"/>
              <a:t>average loaded labor rate each of us costs over $1/minute</a:t>
            </a:r>
          </a:p>
          <a:p>
            <a:pPr lvl="1"/>
            <a:endParaRPr sz="1000" dirty="0" smtClean="0">
              <a:latin typeface="Verdana"/>
            </a:endParaRPr>
          </a:p>
          <a:p>
            <a:r>
              <a:rPr lang="en-US" sz="3200" dirty="0" smtClean="0"/>
              <a:t>The Classic Tire Swing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Relative Cost to Fix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Requirements--The Short Course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461962" y="2062163"/>
          <a:ext cx="8458200" cy="49529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(C) Andy Roth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getWhatYouWant-R2.pptx</Template>
  <TotalTime>3251</TotalTime>
  <Words>837</Words>
  <Application>Microsoft Macintosh PowerPoint</Application>
  <PresentationFormat>Custom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Verdana</vt:lpstr>
      <vt:lpstr>Calibri</vt:lpstr>
      <vt:lpstr>Codex</vt:lpstr>
      <vt:lpstr>Good Requirements</vt:lpstr>
      <vt:lpstr>What Could Go Wrong?</vt:lpstr>
      <vt:lpstr>What Could Go Wrong?</vt:lpstr>
      <vt:lpstr>What Could Go Wrong?</vt:lpstr>
      <vt:lpstr>What Could Go Wrong?</vt:lpstr>
      <vt:lpstr>What Could Go Wrong?</vt:lpstr>
      <vt:lpstr>Expectations</vt:lpstr>
      <vt:lpstr>Why are requirements important  (What could possibly go wrong) ?</vt:lpstr>
      <vt:lpstr>Relative Cost to Fix</vt:lpstr>
      <vt:lpstr>Project Reality</vt:lpstr>
      <vt:lpstr>The Human Aspect of Poor Requirements</vt:lpstr>
      <vt:lpstr>Let’s Watch a Movie</vt:lpstr>
      <vt:lpstr>What is a requirement?  (The Very Short Answer)</vt:lpstr>
      <vt:lpstr>Satisfy Three People</vt:lpstr>
      <vt:lpstr>Assumptions</vt:lpstr>
      <vt:lpstr>Rules, Rules, Rules</vt:lpstr>
      <vt:lpstr>Takeaways</vt:lpstr>
      <vt:lpstr>Questions?</vt:lpstr>
      <vt:lpstr>Thank you</vt:lpstr>
    </vt:vector>
  </TitlesOfParts>
  <Company>Tekelec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Good Requirements (Session 1)</dc:title>
  <dc:creator>roth</dc:creator>
  <cp:lastModifiedBy>Andy Roth</cp:lastModifiedBy>
  <cp:revision>29</cp:revision>
  <dcterms:created xsi:type="dcterms:W3CDTF">2013-05-19T13:23:46Z</dcterms:created>
  <dcterms:modified xsi:type="dcterms:W3CDTF">2013-05-19T13:24:24Z</dcterms:modified>
</cp:coreProperties>
</file>